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6858000" cy="9906000" type="A4"/>
  <p:notesSz cx="6888163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6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4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901176" y="0"/>
            <a:ext cx="29854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B896F-3411-49DF-866C-1FD7CA1D512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273300" y="1252538"/>
            <a:ext cx="23415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8817" y="4822826"/>
            <a:ext cx="5510530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54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901176" y="9520238"/>
            <a:ext cx="29854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769EF-3307-4E2B-AC1C-38A64E5334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997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69EF-3307-4E2B-AC1C-38A64E5334C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2369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69EF-3307-4E2B-AC1C-38A64E5334C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592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42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005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250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509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284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039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642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534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402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978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19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65889-42A7-4B45-81E8-28B46A113C97}" type="datetimeFigureOut">
              <a:rPr lang="tr-TR" smtClean="0"/>
              <a:t>5.02.2022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244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ikdörtgen 47">
            <a:extLst>
              <a:ext uri="{FF2B5EF4-FFF2-40B4-BE49-F238E27FC236}">
                <a16:creationId xmlns:a16="http://schemas.microsoft.com/office/drawing/2014/main" id="{18C29C29-3CEB-4C1D-86AB-6A7F4685CD48}"/>
              </a:ext>
            </a:extLst>
          </p:cNvPr>
          <p:cNvSpPr/>
          <p:nvPr/>
        </p:nvSpPr>
        <p:spPr>
          <a:xfrm>
            <a:off x="3291517" y="7976746"/>
            <a:ext cx="2857824" cy="1644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4" name="Dikdörtgen 43">
            <a:extLst>
              <a:ext uri="{FF2B5EF4-FFF2-40B4-BE49-F238E27FC236}">
                <a16:creationId xmlns:a16="http://schemas.microsoft.com/office/drawing/2014/main" id="{5C1B84B4-4FC8-48C4-882B-DCEE8F869CE9}"/>
              </a:ext>
            </a:extLst>
          </p:cNvPr>
          <p:cNvSpPr/>
          <p:nvPr/>
        </p:nvSpPr>
        <p:spPr>
          <a:xfrm>
            <a:off x="3489623" y="5269083"/>
            <a:ext cx="2610169" cy="14418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Dikdörtgen 42">
            <a:extLst>
              <a:ext uri="{FF2B5EF4-FFF2-40B4-BE49-F238E27FC236}">
                <a16:creationId xmlns:a16="http://schemas.microsoft.com/office/drawing/2014/main" id="{D94AE730-DDB4-45B9-9A9C-43FA7707F38E}"/>
              </a:ext>
            </a:extLst>
          </p:cNvPr>
          <p:cNvSpPr/>
          <p:nvPr/>
        </p:nvSpPr>
        <p:spPr>
          <a:xfrm>
            <a:off x="822623" y="5269083"/>
            <a:ext cx="2610169" cy="14418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CAF0AB3D-2622-44FF-B7BC-5C0A6FEF98D6}"/>
              </a:ext>
            </a:extLst>
          </p:cNvPr>
          <p:cNvSpPr/>
          <p:nvPr/>
        </p:nvSpPr>
        <p:spPr>
          <a:xfrm>
            <a:off x="815002" y="2379554"/>
            <a:ext cx="5284790" cy="28343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51B63791-3659-4907-80DE-84C7B850F3AA}"/>
              </a:ext>
            </a:extLst>
          </p:cNvPr>
          <p:cNvSpPr/>
          <p:nvPr/>
        </p:nvSpPr>
        <p:spPr>
          <a:xfrm>
            <a:off x="2886989" y="830581"/>
            <a:ext cx="3935028" cy="1005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C33D594-3A17-4EE1-974A-4EA378FAB6D8}"/>
              </a:ext>
            </a:extLst>
          </p:cNvPr>
          <p:cNvSpPr/>
          <p:nvPr/>
        </p:nvSpPr>
        <p:spPr>
          <a:xfrm>
            <a:off x="35983" y="533401"/>
            <a:ext cx="2818893" cy="17860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12AF5D5-4F55-4C28-9AD1-AE0B45E19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" r="1"/>
          <a:stretch/>
        </p:blipFill>
        <p:spPr>
          <a:xfrm>
            <a:off x="128261" y="671258"/>
            <a:ext cx="2634336" cy="74212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4B9C2EA-BA82-441F-A58C-E633022BEB2D}"/>
              </a:ext>
            </a:extLst>
          </p:cNvPr>
          <p:cNvSpPr txBox="1"/>
          <p:nvPr/>
        </p:nvSpPr>
        <p:spPr>
          <a:xfrm>
            <a:off x="1758354" y="21554"/>
            <a:ext cx="334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u="sng" dirty="0"/>
              <a:t>STATİK SINAV FORMÜL KAĞIDI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61262CF4-AEB7-44D3-963B-00971EDE8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"/>
          <a:stretch/>
        </p:blipFill>
        <p:spPr>
          <a:xfrm>
            <a:off x="5465694" y="1028766"/>
            <a:ext cx="1313417" cy="737074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4E18266E-A98A-425C-BFED-7A571A26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181" y="1053378"/>
            <a:ext cx="1324813" cy="732417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9C9192CC-27ED-46FA-92B3-AFB31F53081B}"/>
              </a:ext>
            </a:extLst>
          </p:cNvPr>
          <p:cNvSpPr txBox="1"/>
          <p:nvPr/>
        </p:nvSpPr>
        <p:spPr>
          <a:xfrm>
            <a:off x="-3811" y="259720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/>
              <a:t>2.Kuvvet Vektörleri </a:t>
            </a:r>
            <a:endParaRPr lang="tr-TR" sz="1400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6827A79-A117-4A92-9C42-ED757C697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0"/>
          <a:stretch/>
        </p:blipFill>
        <p:spPr>
          <a:xfrm>
            <a:off x="973271" y="2705100"/>
            <a:ext cx="1361164" cy="130405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F53D867B-8015-425A-8F0E-4FEEC44E8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2"/>
          <a:stretch/>
        </p:blipFill>
        <p:spPr>
          <a:xfrm>
            <a:off x="1750734" y="3874194"/>
            <a:ext cx="3103759" cy="124020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5889509-532B-4F6E-9B30-33188EDB8C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74"/>
          <a:stretch/>
        </p:blipFill>
        <p:spPr>
          <a:xfrm>
            <a:off x="2754757" y="2677718"/>
            <a:ext cx="3223353" cy="1351095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697190F5-42C1-4025-B0AB-F7EC9A15E2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20"/>
          <a:stretch/>
        </p:blipFill>
        <p:spPr>
          <a:xfrm>
            <a:off x="986474" y="5430214"/>
            <a:ext cx="2248350" cy="1270803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8B42893F-C4E7-413C-8D8E-5E2D6033E7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07"/>
          <a:stretch/>
        </p:blipFill>
        <p:spPr>
          <a:xfrm>
            <a:off x="3772025" y="5392819"/>
            <a:ext cx="1948762" cy="126157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D6119A5-BAFC-4634-BAD1-4D60584D6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622" y="1452335"/>
            <a:ext cx="998933" cy="334708"/>
          </a:xfrm>
          <a:prstGeom prst="rect">
            <a:avLst/>
          </a:prstGeom>
        </p:spPr>
      </p:pic>
      <p:sp>
        <p:nvSpPr>
          <p:cNvPr id="28" name="Metin kutusu 27">
            <a:extLst>
              <a:ext uri="{FF2B5EF4-FFF2-40B4-BE49-F238E27FC236}">
                <a16:creationId xmlns:a16="http://schemas.microsoft.com/office/drawing/2014/main" id="{C8B9C4FC-971F-4050-8811-3692C45D12E3}"/>
              </a:ext>
            </a:extLst>
          </p:cNvPr>
          <p:cNvSpPr txBox="1"/>
          <p:nvPr/>
        </p:nvSpPr>
        <p:spPr>
          <a:xfrm>
            <a:off x="788307" y="502042"/>
            <a:ext cx="12500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2.2 Vektör İşlemler</a:t>
            </a:r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7E1F102E-91DF-4D70-AD74-F8AFF16719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15" y="1825994"/>
            <a:ext cx="2064602" cy="462744"/>
          </a:xfrm>
          <a:prstGeom prst="rect">
            <a:avLst/>
          </a:prstGeom>
        </p:spPr>
      </p:pic>
      <p:pic>
        <p:nvPicPr>
          <p:cNvPr id="30" name="Resim 29">
            <a:extLst>
              <a:ext uri="{FF2B5EF4-FFF2-40B4-BE49-F238E27FC236}">
                <a16:creationId xmlns:a16="http://schemas.microsoft.com/office/drawing/2014/main" id="{92BDFE39-63AC-4EC5-B5CF-4F21AD8DB4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0689" y="1056702"/>
            <a:ext cx="1182792" cy="691100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D36D96D9-0A22-467F-8BC6-09A39C59B559}"/>
              </a:ext>
            </a:extLst>
          </p:cNvPr>
          <p:cNvSpPr txBox="1"/>
          <p:nvPr/>
        </p:nvSpPr>
        <p:spPr>
          <a:xfrm>
            <a:off x="3646994" y="818869"/>
            <a:ext cx="21451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solidFill>
                  <a:srgbClr val="000000"/>
                </a:solidFill>
                <a:effectLst/>
              </a:rPr>
              <a:t>2.4 Düzlemsel Kuvvetlerin Toplanması</a:t>
            </a:r>
            <a:endParaRPr lang="tr-TR" sz="1000" dirty="0">
              <a:effectLst/>
              <a:cs typeface="Calibri" panose="020F0502020204030204" pitchFamily="34" charset="0"/>
            </a:endParaRP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8937BEF5-32F8-437A-BEE8-7D913967CC68}"/>
              </a:ext>
            </a:extLst>
          </p:cNvPr>
          <p:cNvSpPr txBox="1"/>
          <p:nvPr/>
        </p:nvSpPr>
        <p:spPr>
          <a:xfrm>
            <a:off x="1919445" y="2342272"/>
            <a:ext cx="2647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2.5 Kartezyen Vektörler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2.6 Kartezyen Vektörlerde Toplama ve Çıkarma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EADD41C9-BABB-4874-AE13-B06F8FA6DDBE}"/>
              </a:ext>
            </a:extLst>
          </p:cNvPr>
          <p:cNvSpPr txBox="1"/>
          <p:nvPr/>
        </p:nvSpPr>
        <p:spPr>
          <a:xfrm>
            <a:off x="4175952" y="5247006"/>
            <a:ext cx="11245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2.9 </a:t>
            </a:r>
            <a:r>
              <a:rPr lang="tr-TR" sz="1000" dirty="0" err="1">
                <a:effectLst/>
              </a:rPr>
              <a:t>Skaler</a:t>
            </a:r>
            <a:r>
              <a:rPr lang="tr-TR" sz="1000" dirty="0">
                <a:effectLst/>
              </a:rPr>
              <a:t> Çarpım</a:t>
            </a:r>
            <a:endParaRPr lang="tr-TR" sz="1000" dirty="0">
              <a:solidFill>
                <a:srgbClr val="000000"/>
              </a:solidFill>
              <a:effectLst/>
            </a:endParaRP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DAA6AE6C-D22C-41D4-B388-6FCFE2294A9A}"/>
              </a:ext>
            </a:extLst>
          </p:cNvPr>
          <p:cNvSpPr txBox="1"/>
          <p:nvPr/>
        </p:nvSpPr>
        <p:spPr>
          <a:xfrm>
            <a:off x="822622" y="5238406"/>
            <a:ext cx="2610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solidFill>
                  <a:srgbClr val="000000"/>
                </a:solidFill>
                <a:effectLst/>
              </a:rPr>
              <a:t>2.8 Bir Doğru Boyunca Yönelen Kuvvet Vektörü</a:t>
            </a:r>
          </a:p>
        </p:txBody>
      </p:sp>
      <p:sp>
        <p:nvSpPr>
          <p:cNvPr id="49" name="Dikdörtgen 48">
            <a:extLst>
              <a:ext uri="{FF2B5EF4-FFF2-40B4-BE49-F238E27FC236}">
                <a16:creationId xmlns:a16="http://schemas.microsoft.com/office/drawing/2014/main" id="{0E1D9BA9-D13D-44EB-B04A-4F4A560A6072}"/>
              </a:ext>
            </a:extLst>
          </p:cNvPr>
          <p:cNvSpPr/>
          <p:nvPr/>
        </p:nvSpPr>
        <p:spPr>
          <a:xfrm>
            <a:off x="714908" y="7976746"/>
            <a:ext cx="2524001" cy="16440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0" name="Dikdörtgen 49">
            <a:extLst>
              <a:ext uri="{FF2B5EF4-FFF2-40B4-BE49-F238E27FC236}">
                <a16:creationId xmlns:a16="http://schemas.microsoft.com/office/drawing/2014/main" id="{EBBE8EB3-EC2A-4EDF-A341-96EA2D9E5D1C}"/>
              </a:ext>
            </a:extLst>
          </p:cNvPr>
          <p:cNvSpPr/>
          <p:nvPr/>
        </p:nvSpPr>
        <p:spPr>
          <a:xfrm>
            <a:off x="1744831" y="7111246"/>
            <a:ext cx="3186309" cy="823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06EB5179-E5A2-4D6E-814E-8F3AB985DF99}"/>
              </a:ext>
            </a:extLst>
          </p:cNvPr>
          <p:cNvSpPr txBox="1"/>
          <p:nvPr/>
        </p:nvSpPr>
        <p:spPr>
          <a:xfrm>
            <a:off x="39804" y="6811089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>
                <a:effectLst/>
                <a:latin typeface="Calibri" panose="020F0502020204030204" pitchFamily="34" charset="0"/>
              </a:rPr>
              <a:t>3.Parçacık Dengesi</a:t>
            </a:r>
            <a:endParaRPr lang="tr-TR" sz="1400" u="sng" dirty="0"/>
          </a:p>
        </p:txBody>
      </p:sp>
      <p:pic>
        <p:nvPicPr>
          <p:cNvPr id="52" name="Resim 51">
            <a:extLst>
              <a:ext uri="{FF2B5EF4-FFF2-40B4-BE49-F238E27FC236}">
                <a16:creationId xmlns:a16="http://schemas.microsoft.com/office/drawing/2014/main" id="{4194349E-2DBB-419D-BA6A-8D0394D862B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667" t="1790" b="6811"/>
          <a:stretch/>
        </p:blipFill>
        <p:spPr>
          <a:xfrm>
            <a:off x="935724" y="8196332"/>
            <a:ext cx="2211751" cy="1361803"/>
          </a:xfrm>
          <a:prstGeom prst="rect">
            <a:avLst/>
          </a:prstGeom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65B727D3-32D3-425E-91BF-A45B6E8A06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8815" y="8160553"/>
            <a:ext cx="2770019" cy="1402881"/>
          </a:xfrm>
          <a:prstGeom prst="rect">
            <a:avLst/>
          </a:prstGeom>
        </p:spPr>
      </p:pic>
      <p:pic>
        <p:nvPicPr>
          <p:cNvPr id="54" name="Resim 53">
            <a:extLst>
              <a:ext uri="{FF2B5EF4-FFF2-40B4-BE49-F238E27FC236}">
                <a16:creationId xmlns:a16="http://schemas.microsoft.com/office/drawing/2014/main" id="{A29794BE-4509-4EA2-ADDF-0254AAAB88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5837" y="7291778"/>
            <a:ext cx="3103019" cy="599888"/>
          </a:xfrm>
          <a:prstGeom prst="rect">
            <a:avLst/>
          </a:prstGeom>
        </p:spPr>
      </p:pic>
      <p:sp>
        <p:nvSpPr>
          <p:cNvPr id="55" name="Metin kutusu 54">
            <a:extLst>
              <a:ext uri="{FF2B5EF4-FFF2-40B4-BE49-F238E27FC236}">
                <a16:creationId xmlns:a16="http://schemas.microsoft.com/office/drawing/2014/main" id="{1A721889-2D54-429C-9BFC-C455CE57BD7B}"/>
              </a:ext>
            </a:extLst>
          </p:cNvPr>
          <p:cNvSpPr txBox="1"/>
          <p:nvPr/>
        </p:nvSpPr>
        <p:spPr>
          <a:xfrm>
            <a:off x="2422892" y="7084611"/>
            <a:ext cx="17685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3.2 Serbest Cisim Diyagramı</a:t>
            </a:r>
            <a:endParaRPr lang="tr-TR" sz="1000" dirty="0">
              <a:effectLst/>
              <a:cs typeface="Calibri" panose="020F0502020204030204" pitchFamily="34" charset="0"/>
            </a:endParaRPr>
          </a:p>
        </p:txBody>
      </p:sp>
      <p:sp>
        <p:nvSpPr>
          <p:cNvPr id="56" name="Metin kutusu 55">
            <a:extLst>
              <a:ext uri="{FF2B5EF4-FFF2-40B4-BE49-F238E27FC236}">
                <a16:creationId xmlns:a16="http://schemas.microsoft.com/office/drawing/2014/main" id="{DCF470D4-2DED-45A0-958B-89E04CB04BEA}"/>
              </a:ext>
            </a:extLst>
          </p:cNvPr>
          <p:cNvSpPr txBox="1"/>
          <p:nvPr/>
        </p:nvSpPr>
        <p:spPr>
          <a:xfrm>
            <a:off x="1025630" y="7993108"/>
            <a:ext cx="187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  <a:cs typeface="Calibri" panose="020F0502020204030204" pitchFamily="34" charset="0"/>
              </a:rPr>
              <a:t>3.3 Düzlemsel Kuvvet Sistemleri</a:t>
            </a:r>
          </a:p>
        </p:txBody>
      </p:sp>
      <p:sp>
        <p:nvSpPr>
          <p:cNvPr id="57" name="Metin kutusu 56">
            <a:extLst>
              <a:ext uri="{FF2B5EF4-FFF2-40B4-BE49-F238E27FC236}">
                <a16:creationId xmlns:a16="http://schemas.microsoft.com/office/drawing/2014/main" id="{95E8EF16-120C-4603-9062-4427724C77DA}"/>
              </a:ext>
            </a:extLst>
          </p:cNvPr>
          <p:cNvSpPr txBox="1"/>
          <p:nvPr/>
        </p:nvSpPr>
        <p:spPr>
          <a:xfrm>
            <a:off x="3823759" y="7970248"/>
            <a:ext cx="187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  <a:cs typeface="Calibri" panose="020F0502020204030204" pitchFamily="34" charset="0"/>
              </a:rPr>
              <a:t>3.4 Üç Boyutlu Kuvvet Sistemleri</a:t>
            </a:r>
          </a:p>
        </p:txBody>
      </p:sp>
    </p:spTree>
    <p:extLst>
      <p:ext uri="{BB962C8B-B14F-4D97-AF65-F5344CB8AC3E}">
        <p14:creationId xmlns:p14="http://schemas.microsoft.com/office/powerpoint/2010/main" val="316808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ikdörtgen 38">
            <a:extLst>
              <a:ext uri="{FF2B5EF4-FFF2-40B4-BE49-F238E27FC236}">
                <a16:creationId xmlns:a16="http://schemas.microsoft.com/office/drawing/2014/main" id="{FED516A2-B376-4EC7-8DC5-22A33060633C}"/>
              </a:ext>
            </a:extLst>
          </p:cNvPr>
          <p:cNvSpPr/>
          <p:nvPr/>
        </p:nvSpPr>
        <p:spPr>
          <a:xfrm>
            <a:off x="1171417" y="6030702"/>
            <a:ext cx="4585069" cy="2294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07EA851A-6958-4EC8-93CD-99D853770257}"/>
              </a:ext>
            </a:extLst>
          </p:cNvPr>
          <p:cNvSpPr/>
          <p:nvPr/>
        </p:nvSpPr>
        <p:spPr>
          <a:xfrm>
            <a:off x="1171418" y="4658475"/>
            <a:ext cx="4585069" cy="13277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188A95FC-04B8-4938-AB84-A0E811E37A44}"/>
              </a:ext>
            </a:extLst>
          </p:cNvPr>
          <p:cNvSpPr/>
          <p:nvPr/>
        </p:nvSpPr>
        <p:spPr>
          <a:xfrm>
            <a:off x="91103" y="2566890"/>
            <a:ext cx="6672169" cy="2019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1B901ADC-D02C-405D-91CF-8A5A6E78C405}"/>
              </a:ext>
            </a:extLst>
          </p:cNvPr>
          <p:cNvSpPr/>
          <p:nvPr/>
        </p:nvSpPr>
        <p:spPr>
          <a:xfrm>
            <a:off x="3494532" y="301681"/>
            <a:ext cx="2941657" cy="2206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9C0685F8-DE9C-4FA9-B032-978A40233AB5}"/>
              </a:ext>
            </a:extLst>
          </p:cNvPr>
          <p:cNvSpPr/>
          <p:nvPr/>
        </p:nvSpPr>
        <p:spPr>
          <a:xfrm>
            <a:off x="499535" y="302367"/>
            <a:ext cx="2941657" cy="2206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C9192CC-27ED-46FA-92B3-AFB31F53081B}"/>
              </a:ext>
            </a:extLst>
          </p:cNvPr>
          <p:cNvSpPr txBox="1"/>
          <p:nvPr/>
        </p:nvSpPr>
        <p:spPr>
          <a:xfrm>
            <a:off x="-3810" y="0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/>
              <a:t>4.Kuvvet Sistemi Bileşkeleri</a:t>
            </a:r>
            <a:endParaRPr lang="tr-TR" sz="1400" dirty="0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8EC2B4C0-0552-4F86-967D-EC450155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2" r="5054" b="3985"/>
          <a:stretch/>
        </p:blipFill>
        <p:spPr>
          <a:xfrm>
            <a:off x="552875" y="489960"/>
            <a:ext cx="2820622" cy="1927103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00B8777A-6A81-4FA7-A3ED-3F3E6E4BF4DB}"/>
              </a:ext>
            </a:extLst>
          </p:cNvPr>
          <p:cNvSpPr txBox="1"/>
          <p:nvPr/>
        </p:nvSpPr>
        <p:spPr>
          <a:xfrm>
            <a:off x="660513" y="265369"/>
            <a:ext cx="26196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cs typeface="Calibri" panose="020F0502020204030204" pitchFamily="34" charset="0"/>
              </a:rPr>
              <a:t>4</a:t>
            </a:r>
            <a:r>
              <a:rPr lang="tr-TR" sz="1000" dirty="0">
                <a:effectLst/>
                <a:cs typeface="Calibri" panose="020F0502020204030204" pitchFamily="34" charset="0"/>
              </a:rPr>
              <a:t>.3 Bir Kuvvetin Momenti – </a:t>
            </a:r>
            <a:r>
              <a:rPr lang="tr-TR" sz="1000" dirty="0" err="1">
                <a:effectLst/>
                <a:cs typeface="Calibri" panose="020F0502020204030204" pitchFamily="34" charset="0"/>
              </a:rPr>
              <a:t>Vektörel</a:t>
            </a:r>
            <a:r>
              <a:rPr lang="tr-TR" sz="1000" dirty="0">
                <a:effectLst/>
                <a:cs typeface="Calibri" panose="020F0502020204030204" pitchFamily="34" charset="0"/>
              </a:rPr>
              <a:t> Gösterim</a:t>
            </a: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B0859E44-C7E1-48A3-A39E-4B3FC309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08" y="521867"/>
            <a:ext cx="1932720" cy="348964"/>
          </a:xfrm>
          <a:prstGeom prst="rect">
            <a:avLst/>
          </a:prstGeom>
        </p:spPr>
      </p:pic>
      <p:sp>
        <p:nvSpPr>
          <p:cNvPr id="22" name="Metin kutusu 21">
            <a:extLst>
              <a:ext uri="{FF2B5EF4-FFF2-40B4-BE49-F238E27FC236}">
                <a16:creationId xmlns:a16="http://schemas.microsoft.com/office/drawing/2014/main" id="{6D815A49-F4FE-4D7F-9C50-719BBB92DE0D}"/>
              </a:ext>
            </a:extLst>
          </p:cNvPr>
          <p:cNvSpPr txBox="1"/>
          <p:nvPr/>
        </p:nvSpPr>
        <p:spPr>
          <a:xfrm>
            <a:off x="4273615" y="291206"/>
            <a:ext cx="1392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cs typeface="Calibri" panose="020F0502020204030204" pitchFamily="34" charset="0"/>
              </a:rPr>
              <a:t>4</a:t>
            </a:r>
            <a:r>
              <a:rPr lang="tr-TR" sz="1000" dirty="0">
                <a:effectLst/>
                <a:cs typeface="Calibri" panose="020F0502020204030204" pitchFamily="34" charset="0"/>
              </a:rPr>
              <a:t>.4 Momentler İlkesi</a:t>
            </a: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0E5965E2-37D9-4E36-8CCC-73565E66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922" y="2216175"/>
            <a:ext cx="1175293" cy="245238"/>
          </a:xfrm>
          <a:prstGeom prst="rect">
            <a:avLst/>
          </a:prstGeom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B2D09306-C10C-4DF5-BA35-57CF9CA1A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228" y="917124"/>
            <a:ext cx="1742263" cy="135387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28CDD41F-7298-449B-B382-79EB6A6A63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2" r="3059"/>
          <a:stretch/>
        </p:blipFill>
        <p:spPr>
          <a:xfrm>
            <a:off x="124124" y="2821692"/>
            <a:ext cx="3284557" cy="1624888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4F35C5A9-C6AB-4B33-B6DA-29E433A6D731}"/>
              </a:ext>
            </a:extLst>
          </p:cNvPr>
          <p:cNvSpPr txBox="1"/>
          <p:nvPr/>
        </p:nvSpPr>
        <p:spPr>
          <a:xfrm>
            <a:off x="1987629" y="2550530"/>
            <a:ext cx="3440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cs typeface="Calibri" panose="020F0502020204030204" pitchFamily="34" charset="0"/>
              </a:rPr>
              <a:t>4</a:t>
            </a:r>
            <a:r>
              <a:rPr lang="tr-TR" sz="1000" dirty="0">
                <a:effectLst/>
                <a:cs typeface="Calibri" panose="020F0502020204030204" pitchFamily="34" charset="0"/>
              </a:rPr>
              <a:t>.5 Bir Kuvvetin Belirli Bir Eksene Göre Momenti</a:t>
            </a:r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7C37F76D-424F-4196-86C4-4DA01EA352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3" r="6161" b="4301"/>
          <a:stretch/>
        </p:blipFill>
        <p:spPr>
          <a:xfrm>
            <a:off x="3449321" y="2734101"/>
            <a:ext cx="3284557" cy="1759412"/>
          </a:xfrm>
          <a:prstGeom prst="rect">
            <a:avLst/>
          </a:prstGeom>
        </p:spPr>
      </p:pic>
      <p:sp>
        <p:nvSpPr>
          <p:cNvPr id="29" name="Metin kutusu 28">
            <a:extLst>
              <a:ext uri="{FF2B5EF4-FFF2-40B4-BE49-F238E27FC236}">
                <a16:creationId xmlns:a16="http://schemas.microsoft.com/office/drawing/2014/main" id="{DFE7457C-19AE-4793-9E17-010333BE3F7C}"/>
              </a:ext>
            </a:extLst>
          </p:cNvPr>
          <p:cNvSpPr txBox="1"/>
          <p:nvPr/>
        </p:nvSpPr>
        <p:spPr>
          <a:xfrm>
            <a:off x="2177210" y="4659344"/>
            <a:ext cx="29310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4.7 Kuvvet ve Kuvvet Çifti Sistemin Basitleştirilmesi</a:t>
            </a:r>
            <a:endParaRPr lang="tr-TR" sz="1000" dirty="0">
              <a:effectLst/>
              <a:cs typeface="Calibri" panose="020F0502020204030204" pitchFamily="34" charset="0"/>
            </a:endParaRPr>
          </a:p>
        </p:txBody>
      </p:sp>
      <p:pic>
        <p:nvPicPr>
          <p:cNvPr id="33" name="Resim 32">
            <a:extLst>
              <a:ext uri="{FF2B5EF4-FFF2-40B4-BE49-F238E27FC236}">
                <a16:creationId xmlns:a16="http://schemas.microsoft.com/office/drawing/2014/main" id="{0E1323D7-C873-4C67-B204-32AB145ECD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66"/>
          <a:stretch/>
        </p:blipFill>
        <p:spPr>
          <a:xfrm>
            <a:off x="1310315" y="4901338"/>
            <a:ext cx="4334730" cy="984108"/>
          </a:xfrm>
          <a:prstGeom prst="rect">
            <a:avLst/>
          </a:prstGeom>
        </p:spPr>
      </p:pic>
      <p:pic>
        <p:nvPicPr>
          <p:cNvPr id="36" name="Resim 35">
            <a:extLst>
              <a:ext uri="{FF2B5EF4-FFF2-40B4-BE49-F238E27FC236}">
                <a16:creationId xmlns:a16="http://schemas.microsoft.com/office/drawing/2014/main" id="{BD10E4E2-01F1-4579-9C88-8EC148BB2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343" y="6193677"/>
            <a:ext cx="4473627" cy="2031712"/>
          </a:xfrm>
          <a:prstGeom prst="rect">
            <a:avLst/>
          </a:prstGeom>
        </p:spPr>
      </p:pic>
      <p:sp>
        <p:nvSpPr>
          <p:cNvPr id="38" name="Metin kutusu 37">
            <a:extLst>
              <a:ext uri="{FF2B5EF4-FFF2-40B4-BE49-F238E27FC236}">
                <a16:creationId xmlns:a16="http://schemas.microsoft.com/office/drawing/2014/main" id="{0D45E43C-5F19-4347-91EB-8D51E2D4B9EE}"/>
              </a:ext>
            </a:extLst>
          </p:cNvPr>
          <p:cNvSpPr txBox="1"/>
          <p:nvPr/>
        </p:nvSpPr>
        <p:spPr>
          <a:xfrm>
            <a:off x="1930382" y="6027534"/>
            <a:ext cx="34492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>
                <a:effectLst/>
              </a:rPr>
              <a:t>4.8 Kuvvet ve Kuvvet Çifti Sistemin Daha da Basitleştirilmesi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136081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kdörtgen 16">
            <a:extLst>
              <a:ext uri="{FF2B5EF4-FFF2-40B4-BE49-F238E27FC236}">
                <a16:creationId xmlns:a16="http://schemas.microsoft.com/office/drawing/2014/main" id="{9C0685F8-DE9C-4FA9-B032-978A40233AB5}"/>
              </a:ext>
            </a:extLst>
          </p:cNvPr>
          <p:cNvSpPr/>
          <p:nvPr/>
        </p:nvSpPr>
        <p:spPr>
          <a:xfrm>
            <a:off x="886830" y="97654"/>
            <a:ext cx="5084340" cy="9710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0B8777A-6A81-4FA7-A3ED-3F3E6E4BF4DB}"/>
              </a:ext>
            </a:extLst>
          </p:cNvPr>
          <p:cNvSpPr txBox="1"/>
          <p:nvPr/>
        </p:nvSpPr>
        <p:spPr>
          <a:xfrm>
            <a:off x="2452161" y="97654"/>
            <a:ext cx="26196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dirty="0">
                <a:effectLst/>
                <a:latin typeface="Calibri" panose="020F0502020204030204" pitchFamily="34" charset="0"/>
              </a:rPr>
              <a:t>5.3 Üç Boyutlu Denge</a:t>
            </a:r>
            <a:endParaRPr lang="tr-TR" sz="1200" dirty="0">
              <a:effectLst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8BDCEA0-1B9B-4331-9716-1E9C2EDD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6" y="297838"/>
            <a:ext cx="5036574" cy="94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8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kdörtgen 16">
            <a:extLst>
              <a:ext uri="{FF2B5EF4-FFF2-40B4-BE49-F238E27FC236}">
                <a16:creationId xmlns:a16="http://schemas.microsoft.com/office/drawing/2014/main" id="{9C0685F8-DE9C-4FA9-B032-978A40233AB5}"/>
              </a:ext>
            </a:extLst>
          </p:cNvPr>
          <p:cNvSpPr/>
          <p:nvPr/>
        </p:nvSpPr>
        <p:spPr>
          <a:xfrm>
            <a:off x="161812" y="325780"/>
            <a:ext cx="6539929" cy="7400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C9192CC-27ED-46FA-92B3-AFB31F53081B}"/>
              </a:ext>
            </a:extLst>
          </p:cNvPr>
          <p:cNvSpPr txBox="1"/>
          <p:nvPr/>
        </p:nvSpPr>
        <p:spPr>
          <a:xfrm>
            <a:off x="-3810" y="0"/>
            <a:ext cx="3432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effectLst/>
                <a:latin typeface="Calibri" panose="020F0502020204030204" pitchFamily="34" charset="0"/>
              </a:rPr>
              <a:t>9.Ağırlık Merkezi ve Geometrik Merkez</a:t>
            </a:r>
            <a:endParaRPr lang="tr-TR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2E72796-FB1E-4959-B935-75CA6F538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8" t="1816"/>
          <a:stretch/>
        </p:blipFill>
        <p:spPr>
          <a:xfrm>
            <a:off x="247532" y="458344"/>
            <a:ext cx="6448656" cy="423951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363E193-D401-4F20-863F-E0514AA370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"/>
          <a:stretch/>
        </p:blipFill>
        <p:spPr>
          <a:xfrm>
            <a:off x="290392" y="4755912"/>
            <a:ext cx="6362936" cy="28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4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1092</TotalTime>
  <Words>103</Words>
  <Application>Microsoft Office PowerPoint</Application>
  <PresentationFormat>A4 Kağıt (210x297 mm)</PresentationFormat>
  <Paragraphs>22</Paragraphs>
  <Slides>4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;cengizhanTOP�U</cp:lastModifiedBy>
  <cp:revision>56</cp:revision>
  <cp:lastPrinted>2021-01-15T21:41:31Z</cp:lastPrinted>
  <dcterms:created xsi:type="dcterms:W3CDTF">2020-11-10T13:02:26Z</dcterms:created>
  <dcterms:modified xsi:type="dcterms:W3CDTF">2022-02-05T18:21:54Z</dcterms:modified>
</cp:coreProperties>
</file>